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3" r:id="rId3"/>
    <p:sldId id="257" r:id="rId4"/>
    <p:sldId id="264" r:id="rId5"/>
    <p:sldId id="285" r:id="rId6"/>
    <p:sldId id="265" r:id="rId7"/>
    <p:sldId id="284" r:id="rId8"/>
    <p:sldId id="281" r:id="rId9"/>
    <p:sldId id="282" r:id="rId10"/>
    <p:sldId id="268" r:id="rId11"/>
    <p:sldId id="269" r:id="rId12"/>
    <p:sldId id="286" r:id="rId13"/>
    <p:sldId id="273" r:id="rId14"/>
    <p:sldId id="283" r:id="rId15"/>
    <p:sldId id="287" r:id="rId16"/>
    <p:sldId id="289" r:id="rId17"/>
    <p:sldId id="277" r:id="rId18"/>
    <p:sldId id="292" r:id="rId19"/>
    <p:sldId id="291" r:id="rId20"/>
    <p:sldId id="290" r:id="rId21"/>
    <p:sldId id="280" r:id="rId22"/>
    <p:sldId id="266" r:id="rId23"/>
    <p:sldId id="279" r:id="rId24"/>
    <p:sldId id="259" r:id="rId25"/>
    <p:sldId id="267" r:id="rId26"/>
    <p:sldId id="278" r:id="rId27"/>
    <p:sldId id="262" r:id="rId28"/>
    <p:sldId id="263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24AA593-FD51-6B4E-AFF1-738CA66BF997}">
          <p14:sldIdLst>
            <p14:sldId id="256"/>
            <p14:sldId id="293"/>
            <p14:sldId id="257"/>
            <p14:sldId id="264"/>
          </p14:sldIdLst>
        </p14:section>
        <p14:section name="CONOPS" id="{224409AF-C008-9A44-AACC-90A606DEB7E9}">
          <p14:sldIdLst>
            <p14:sldId id="285"/>
            <p14:sldId id="265"/>
            <p14:sldId id="284"/>
          </p14:sldIdLst>
        </p14:section>
        <p14:section name="Architecture" id="{142B9D2B-F959-3E45-8DA6-8C37BD59AD78}">
          <p14:sldIdLst>
            <p14:sldId id="281"/>
            <p14:sldId id="282"/>
            <p14:sldId id="268"/>
            <p14:sldId id="269"/>
          </p14:sldIdLst>
        </p14:section>
        <p14:section name="RFIC" id="{D403C667-49C1-1648-AE14-2C72F66ACC2F}">
          <p14:sldIdLst>
            <p14:sldId id="286"/>
          </p14:sldIdLst>
        </p14:section>
        <p14:section name="Processor" id="{F90F0D9B-138D-AC4E-AFDB-67B0F961F4E0}">
          <p14:sldIdLst>
            <p14:sldId id="273"/>
            <p14:sldId id="283"/>
            <p14:sldId id="287"/>
            <p14:sldId id="289"/>
          </p14:sldIdLst>
        </p14:section>
        <p14:section name="PA" id="{8F8BA77C-7C0A-8642-88D8-A2B86812370E}">
          <p14:sldIdLst>
            <p14:sldId id="277"/>
          </p14:sldIdLst>
        </p14:section>
        <p14:section name="Misc" id="{7EA89E7F-725E-7B43-90B6-23D83CA5DF6F}">
          <p14:sldIdLst>
            <p14:sldId id="292"/>
          </p14:sldIdLst>
        </p14:section>
        <p14:section name="Prototyping" id="{D33C5204-9B3A-0447-B4DC-0A45ED9DF365}">
          <p14:sldIdLst>
            <p14:sldId id="291"/>
            <p14:sldId id="290"/>
          </p14:sldIdLst>
        </p14:section>
        <p14:section name="Acronyms" id="{AED139D2-3563-E845-869E-D80D873BD89B}">
          <p14:sldIdLst>
            <p14:sldId id="280"/>
          </p14:sldIdLst>
        </p14:section>
        <p14:section name="Backup" id="{DD26CA21-EAAD-D74E-BCEF-7C5F5438692F}">
          <p14:sldIdLst>
            <p14:sldId id="266"/>
            <p14:sldId id="279"/>
            <p14:sldId id="259"/>
            <p14:sldId id="267"/>
            <p14:sldId id="278"/>
            <p14:sldId id="262"/>
            <p14:sldId id="263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35"/>
    <p:restoredTop sz="94699"/>
  </p:normalViewPr>
  <p:slideViewPr>
    <p:cSldViewPr snapToGrid="0">
      <p:cViewPr varScale="1">
        <p:scale>
          <a:sx n="176" d="100"/>
          <a:sy n="176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2619-EA5F-4377-C4A3-014784DEF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1EE38-45E3-64AF-AAF1-A8BC2A67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25FFD-1D13-927C-32F0-8EDE1657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CA3D-D290-47B5-E45D-575822C0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73378-AA13-10C8-AF65-D3715D8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9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5635-8300-614D-BB64-609F126B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FD30D-1F16-D607-024D-37A5F9310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A5ECB-FBDA-A3B8-DC78-FBB89F3C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C2509-142C-9986-0755-901120BA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069B0-24FD-E0F3-A3CB-002681E8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7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CCFA2-B6BA-A3E8-F3FF-00F3939CC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675ED-6C77-7142-7AEF-709F9C9CF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E4A-4988-DCB7-20E1-04C2F707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D14C0-2DF1-0A8C-5BD8-51462A93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D756-7E65-82E6-CA0A-D66B61D9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5B9C-8C58-692B-5DFB-4CFE05F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36526"/>
            <a:ext cx="11792504" cy="8526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72BCF-3637-34E5-600A-E6CE078F5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80655"/>
            <a:ext cx="11792504" cy="50963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80B7-56BA-3F51-8285-F16155CF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3B716-1CC9-02B0-F396-500C4D6A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DF1BE-1DDF-A225-72F6-39DAF73C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1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0E20-87BD-4339-E4A7-58450480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F6785-7951-1D43-8901-FE4038D63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275F-C724-DFE7-8BD4-71066DCE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FD38-9707-E9F6-5181-E2FD7D33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D2D7-0F8B-A8C8-5507-FB0BFCCD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3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D54E-DB63-8860-DF9B-4558A884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2F31A-7672-E6C3-4A4D-D54739C24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1CFA1-7F83-C35C-5BD1-00828E61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77372-8584-7D2B-8340-D19BAEFB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657CF-EFBB-DA99-C38F-5EFF242E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8B98-DE10-E03B-C957-8D4F5FE8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2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774D-22A0-4C3A-7971-940D3748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72FB-3198-0C1A-C536-20CC1FE02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407BC-B7F4-DBBF-3E9F-CDCDDD678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6B4E1-6B0A-9ADD-950E-50056A0FD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1285F-99E5-5908-CD50-90230E2AD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33F8A-B1A1-EC7E-BE93-536E7BB1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E1BFE-4BE7-072D-39D0-AAD49EFF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D93AC-675E-6A93-A5AD-1327A443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6160-5D1D-6B05-A578-C88D99B5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FC4F-79BE-34C4-E6ED-F806AB86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45D21-6771-1C90-0AE0-8E2D6101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DC5CB-F39A-4BCE-7890-2DD7D926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58241-4C05-ADE4-3CBF-B8423C0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45E64-ED1D-3335-6369-FC7189DA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3FC9-8189-4181-B086-01D83C3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0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C75D-CFDE-6A44-C903-D87F465D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DBF4-D243-09EF-9F5E-517D42646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BB492-B896-8861-C1C2-04E41A174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73C20-66FE-9E55-7756-50945BD8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D44E7-98FA-4479-E15B-EC19731E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D83D4-6C1F-C141-DEA9-17E1C16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4176-FAD9-34D9-D5FC-AD5541B8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080EF-3248-833C-82A5-0EE7467CF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E64D6-D819-7F9B-CD3C-7931A1392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2B07A-BA59-89CF-A41C-D279B519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1BE85-F6FE-644A-3EDF-692C045D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7BF5B-455E-27DB-6224-7B15BB34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8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C6CF9-A438-2EA2-1DE0-16E6B071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BA41A-AFC4-7CB8-6123-A36EA47C7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5A6F2-BED6-6694-E017-DE9197119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152C4-2512-0140-8B03-0560BF34354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06C7-548F-5509-946A-C0559557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2E92D-6CBE-3BB8-6AAA-F77428455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imemicro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rowdsupply.com/microphase-technology/antsdr-e20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4DA-A313-B7B0-3D70-6C95FD644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122363"/>
            <a:ext cx="11176000" cy="2387600"/>
          </a:xfrm>
        </p:spPr>
        <p:txBody>
          <a:bodyPr>
            <a:normAutofit/>
          </a:bodyPr>
          <a:lstStyle/>
          <a:p>
            <a:r>
              <a:rPr lang="en-US" dirty="0"/>
              <a:t>Cross Band Transponder (XBT)</a:t>
            </a:r>
            <a:br>
              <a:rPr lang="en-US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Multi-Channel FM Transponder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FF31A-8F02-4918-863F-967B4EB01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9827"/>
            <a:ext cx="9144000" cy="6941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Andrew Robinson</a:t>
            </a:r>
          </a:p>
          <a:p>
            <a:r>
              <a:rPr lang="en-US" dirty="0"/>
              <a:t>KA3WDW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5290FF-D082-A123-3E98-AC8320CFF913}"/>
              </a:ext>
            </a:extLst>
          </p:cNvPr>
          <p:cNvSpPr txBox="1">
            <a:spLocks/>
          </p:cNvSpPr>
          <p:nvPr/>
        </p:nvSpPr>
        <p:spPr>
          <a:xfrm>
            <a:off x="1524000" y="4380752"/>
            <a:ext cx="9144000" cy="382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30Apr2024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D9B26-3529-1774-3B4E-AE6A2ECBF32D}"/>
              </a:ext>
            </a:extLst>
          </p:cNvPr>
          <p:cNvSpPr txBox="1"/>
          <p:nvPr/>
        </p:nvSpPr>
        <p:spPr>
          <a:xfrm>
            <a:off x="67733" y="6426200"/>
            <a:ext cx="454214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Special Acknowledgement: Dr. Joseph </a:t>
            </a:r>
            <a:r>
              <a:rPr lang="en-US" dirty="0" err="1"/>
              <a:t>DiVerdi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6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52B2F2-6303-E77B-942D-2BC306839BE3}"/>
              </a:ext>
            </a:extLst>
          </p:cNvPr>
          <p:cNvSpPr/>
          <p:nvPr/>
        </p:nvSpPr>
        <p:spPr>
          <a:xfrm>
            <a:off x="3486266" y="1418287"/>
            <a:ext cx="5219468" cy="3779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Cross Band Transponder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0D1BB2-4A85-254B-84A0-234A6CFD339E}"/>
              </a:ext>
            </a:extLst>
          </p:cNvPr>
          <p:cNvSpPr/>
          <p:nvPr/>
        </p:nvSpPr>
        <p:spPr>
          <a:xfrm>
            <a:off x="420315" y="2815311"/>
            <a:ext cx="1830840" cy="985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Bus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CEBCB6-3A1E-D563-06DF-BCE027A7BD4C}"/>
              </a:ext>
            </a:extLst>
          </p:cNvPr>
          <p:cNvCxnSpPr>
            <a:cxnSpLocks/>
          </p:cNvCxnSpPr>
          <p:nvPr/>
        </p:nvCxnSpPr>
        <p:spPr>
          <a:xfrm>
            <a:off x="2251154" y="3101197"/>
            <a:ext cx="1235112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3EA687-E1BF-2462-EF27-18B865E91E14}"/>
              </a:ext>
            </a:extLst>
          </p:cNvPr>
          <p:cNvCxnSpPr>
            <a:cxnSpLocks/>
          </p:cNvCxnSpPr>
          <p:nvPr/>
        </p:nvCxnSpPr>
        <p:spPr>
          <a:xfrm>
            <a:off x="2251154" y="3538268"/>
            <a:ext cx="1235112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25D5E5-277E-FF94-9BC2-5C5A8A000E75}"/>
              </a:ext>
            </a:extLst>
          </p:cNvPr>
          <p:cNvSpPr txBox="1"/>
          <p:nvPr/>
        </p:nvSpPr>
        <p:spPr>
          <a:xfrm>
            <a:off x="2315513" y="2556991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Power</a:t>
            </a:r>
          </a:p>
          <a:p>
            <a:pPr algn="ctr"/>
            <a:r>
              <a:rPr lang="en-US" sz="1400" dirty="0"/>
              <a:t>Commands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DC82D-69B7-C9FA-487E-39142733B0DE}"/>
              </a:ext>
            </a:extLst>
          </p:cNvPr>
          <p:cNvSpPr txBox="1"/>
          <p:nvPr/>
        </p:nvSpPr>
        <p:spPr>
          <a:xfrm>
            <a:off x="2545288" y="3538268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TLM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C75D2-21F4-7AE6-7637-46E2F2838B9F}"/>
              </a:ext>
            </a:extLst>
          </p:cNvPr>
          <p:cNvSpPr/>
          <p:nvPr/>
        </p:nvSpPr>
        <p:spPr>
          <a:xfrm>
            <a:off x="9940846" y="2815311"/>
            <a:ext cx="1831831" cy="985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Apertures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D5A43B-1D4A-9D22-69ED-30DD1653432E}"/>
              </a:ext>
            </a:extLst>
          </p:cNvPr>
          <p:cNvCxnSpPr>
            <a:cxnSpLocks/>
          </p:cNvCxnSpPr>
          <p:nvPr/>
        </p:nvCxnSpPr>
        <p:spPr>
          <a:xfrm>
            <a:off x="8705734" y="3068351"/>
            <a:ext cx="1235112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B1250-4BA1-A324-C89B-B57B06A3111D}"/>
              </a:ext>
            </a:extLst>
          </p:cNvPr>
          <p:cNvCxnSpPr>
            <a:cxnSpLocks/>
          </p:cNvCxnSpPr>
          <p:nvPr/>
        </p:nvCxnSpPr>
        <p:spPr>
          <a:xfrm>
            <a:off x="8705734" y="3641780"/>
            <a:ext cx="1235112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9BDBC3-6CA8-4613-D1A9-427CFFA06A56}"/>
              </a:ext>
            </a:extLst>
          </p:cNvPr>
          <p:cNvSpPr txBox="1"/>
          <p:nvPr/>
        </p:nvSpPr>
        <p:spPr>
          <a:xfrm>
            <a:off x="8880636" y="2738127"/>
            <a:ext cx="885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Tx Signals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780E4-4977-1280-4085-1C33923F9CAE}"/>
              </a:ext>
            </a:extLst>
          </p:cNvPr>
          <p:cNvSpPr txBox="1"/>
          <p:nvPr/>
        </p:nvSpPr>
        <p:spPr>
          <a:xfrm>
            <a:off x="8872399" y="372275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Rx Signals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EFE0E92-80D3-69C3-9D22-67C6AD053D65}"/>
              </a:ext>
            </a:extLst>
          </p:cNvPr>
          <p:cNvSpPr/>
          <p:nvPr/>
        </p:nvSpPr>
        <p:spPr>
          <a:xfrm>
            <a:off x="101600" y="5825233"/>
            <a:ext cx="2802965" cy="98583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the Bus have a comm system for TLM D/L or will the XBT be used?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5196F7-F1A7-B3A1-7E37-E9B7C7A64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36526"/>
            <a:ext cx="11792504" cy="852690"/>
          </a:xfrm>
        </p:spPr>
        <p:txBody>
          <a:bodyPr/>
          <a:lstStyle/>
          <a:p>
            <a:r>
              <a:rPr lang="en-US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50748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52B2F2-6303-E77B-942D-2BC306839BE3}"/>
              </a:ext>
            </a:extLst>
          </p:cNvPr>
          <p:cNvSpPr/>
          <p:nvPr/>
        </p:nvSpPr>
        <p:spPr>
          <a:xfrm>
            <a:off x="1098182" y="612476"/>
            <a:ext cx="10385339" cy="53915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Cross Band Transponder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5D5E5-277E-FF94-9BC2-5C5A8A000E75}"/>
              </a:ext>
            </a:extLst>
          </p:cNvPr>
          <p:cNvSpPr txBox="1"/>
          <p:nvPr/>
        </p:nvSpPr>
        <p:spPr>
          <a:xfrm>
            <a:off x="451338" y="2273285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DC82D-69B7-C9FA-487E-39142733B0DE}"/>
              </a:ext>
            </a:extLst>
          </p:cNvPr>
          <p:cNvSpPr txBox="1"/>
          <p:nvPr/>
        </p:nvSpPr>
        <p:spPr>
          <a:xfrm>
            <a:off x="596121" y="438456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TLM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9F006-4D19-7C49-6505-CAEA53055477}"/>
              </a:ext>
            </a:extLst>
          </p:cNvPr>
          <p:cNvSpPr/>
          <p:nvPr/>
        </p:nvSpPr>
        <p:spPr>
          <a:xfrm>
            <a:off x="1027125" y="2355880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4D8D3C-0338-05F0-6069-CD1C3E84A58E}"/>
              </a:ext>
            </a:extLst>
          </p:cNvPr>
          <p:cNvSpPr/>
          <p:nvPr/>
        </p:nvSpPr>
        <p:spPr>
          <a:xfrm>
            <a:off x="1027123" y="4467164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83DBF-5256-95F4-33D8-8D0758149097}"/>
              </a:ext>
            </a:extLst>
          </p:cNvPr>
          <p:cNvSpPr/>
          <p:nvPr/>
        </p:nvSpPr>
        <p:spPr>
          <a:xfrm>
            <a:off x="3014800" y="1647645"/>
            <a:ext cx="1436758" cy="36489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843EAA-56A3-4771-3838-7903F3EC2D56}"/>
              </a:ext>
            </a:extLst>
          </p:cNvPr>
          <p:cNvSpPr/>
          <p:nvPr/>
        </p:nvSpPr>
        <p:spPr>
          <a:xfrm>
            <a:off x="11411129" y="2355880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86C45-328B-B5E5-3F16-18DE0DF4EDD9}"/>
              </a:ext>
            </a:extLst>
          </p:cNvPr>
          <p:cNvSpPr/>
          <p:nvPr/>
        </p:nvSpPr>
        <p:spPr>
          <a:xfrm>
            <a:off x="11411129" y="4467164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6CC6A-4ABC-7242-9D34-3EA046D43DDF}"/>
              </a:ext>
            </a:extLst>
          </p:cNvPr>
          <p:cNvSpPr txBox="1"/>
          <p:nvPr/>
        </p:nvSpPr>
        <p:spPr>
          <a:xfrm>
            <a:off x="11553717" y="2165559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Tx </a:t>
            </a:r>
          </a:p>
          <a:p>
            <a:r>
              <a:rPr lang="en-US" sz="1400" dirty="0"/>
              <a:t>Signals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5E52B-4DF0-3AF2-0E0C-3A074160B710}"/>
              </a:ext>
            </a:extLst>
          </p:cNvPr>
          <p:cNvSpPr txBox="1"/>
          <p:nvPr/>
        </p:nvSpPr>
        <p:spPr>
          <a:xfrm>
            <a:off x="11553717" y="4276844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Rx </a:t>
            </a:r>
          </a:p>
          <a:p>
            <a:r>
              <a:rPr lang="en-US" sz="1400" dirty="0"/>
              <a:t>Signals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506B4-CFB5-0C40-2774-B72659441BE5}"/>
              </a:ext>
            </a:extLst>
          </p:cNvPr>
          <p:cNvSpPr/>
          <p:nvPr/>
        </p:nvSpPr>
        <p:spPr>
          <a:xfrm>
            <a:off x="8427104" y="4084653"/>
            <a:ext cx="1436759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Rx Front 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02B6A-E90A-4DE2-7911-791E9B7FFCE4}"/>
              </a:ext>
            </a:extLst>
          </p:cNvPr>
          <p:cNvSpPr/>
          <p:nvPr/>
        </p:nvSpPr>
        <p:spPr>
          <a:xfrm>
            <a:off x="10485092" y="1963949"/>
            <a:ext cx="656577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3F4E37-0BFD-5D53-1E8E-144759EBC226}"/>
              </a:ext>
            </a:extLst>
          </p:cNvPr>
          <p:cNvSpPr/>
          <p:nvPr/>
        </p:nvSpPr>
        <p:spPr>
          <a:xfrm>
            <a:off x="8427104" y="1963950"/>
            <a:ext cx="1432490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 Front End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16066-6AD9-B83A-42C4-94F7FD768B34}"/>
              </a:ext>
            </a:extLst>
          </p:cNvPr>
          <p:cNvSpPr/>
          <p:nvPr/>
        </p:nvSpPr>
        <p:spPr>
          <a:xfrm>
            <a:off x="7148272" y="4075234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42F560-3726-47A3-0652-532C52CBCD06}"/>
              </a:ext>
            </a:extLst>
          </p:cNvPr>
          <p:cNvSpPr/>
          <p:nvPr/>
        </p:nvSpPr>
        <p:spPr>
          <a:xfrm>
            <a:off x="5484804" y="4075234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Digital Down-converter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409E3B-CC1E-C6FA-F872-9ABCF9F5AAA2}"/>
              </a:ext>
            </a:extLst>
          </p:cNvPr>
          <p:cNvSpPr/>
          <p:nvPr/>
        </p:nvSpPr>
        <p:spPr>
          <a:xfrm>
            <a:off x="5484803" y="1963950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Digital Up-converter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D7E544-B32A-2F77-2B3D-75ECD0B89AAC}"/>
              </a:ext>
            </a:extLst>
          </p:cNvPr>
          <p:cNvSpPr/>
          <p:nvPr/>
        </p:nvSpPr>
        <p:spPr>
          <a:xfrm>
            <a:off x="7148271" y="1963950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80F158-6DA7-AD9C-CDC3-65335970AFF8}"/>
              </a:ext>
            </a:extLst>
          </p:cNvPr>
          <p:cNvCxnSpPr>
            <a:cxnSpLocks/>
            <a:stCxn id="15" idx="1"/>
            <a:endCxn id="18" idx="3"/>
          </p:cNvCxnSpPr>
          <p:nvPr/>
        </p:nvCxnSpPr>
        <p:spPr>
          <a:xfrm flipH="1">
            <a:off x="9863863" y="4538459"/>
            <a:ext cx="1547266" cy="9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C8E9A8-47F3-4DC9-B010-4F0943B37CBC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 flipV="1">
            <a:off x="8080895" y="4538455"/>
            <a:ext cx="346209" cy="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23EB6B-B4E0-E821-9634-D1B8A656A9CB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417427" y="4538455"/>
            <a:ext cx="730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792417-4266-A44F-FFC0-C40B4EEAD39F}"/>
              </a:ext>
            </a:extLst>
          </p:cNvPr>
          <p:cNvCxnSpPr>
            <a:stCxn id="22" idx="1"/>
          </p:cNvCxnSpPr>
          <p:nvPr/>
        </p:nvCxnSpPr>
        <p:spPr>
          <a:xfrm flipH="1">
            <a:off x="4451558" y="4538455"/>
            <a:ext cx="1033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CB8A46-8B3A-F33D-776E-1DA2AF72B4C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451557" y="2427171"/>
            <a:ext cx="1033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D5D35A-AC22-E2FE-C742-0137A9F6F894}"/>
              </a:ext>
            </a:extLst>
          </p:cNvPr>
          <p:cNvCxnSpPr>
            <a:endCxn id="24" idx="1"/>
          </p:cNvCxnSpPr>
          <p:nvPr/>
        </p:nvCxnSpPr>
        <p:spPr>
          <a:xfrm flipV="1">
            <a:off x="6417426" y="2427171"/>
            <a:ext cx="730845" cy="5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5D1673-DD94-B59C-230B-0564C1E6DDE7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>
            <a:off x="8080894" y="2427171"/>
            <a:ext cx="3462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D9F8E7-A483-1C2B-6DD1-CA308D5B6E4D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9859594" y="2427170"/>
            <a:ext cx="62549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771BF4-79AF-BE2E-1229-5A0284E807EF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>
            <a:off x="11141669" y="2427170"/>
            <a:ext cx="269460" cy="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282A69-7E91-8DCA-33FC-88EDC9CBEC51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169712" y="4538455"/>
            <a:ext cx="1845088" cy="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7F8DD1F-BA83-7DFB-8952-79939EBAE466}"/>
              </a:ext>
            </a:extLst>
          </p:cNvPr>
          <p:cNvSpPr/>
          <p:nvPr/>
        </p:nvSpPr>
        <p:spPr>
          <a:xfrm>
            <a:off x="1620205" y="1963949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DC/DC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6A0E3B-751F-6EA0-5F94-D2FAACC3908D}"/>
              </a:ext>
            </a:extLst>
          </p:cNvPr>
          <p:cNvCxnSpPr>
            <a:stCxn id="4" idx="3"/>
            <a:endCxn id="54" idx="1"/>
          </p:cNvCxnSpPr>
          <p:nvPr/>
        </p:nvCxnSpPr>
        <p:spPr>
          <a:xfrm flipV="1">
            <a:off x="1169714" y="2427170"/>
            <a:ext cx="450491" cy="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878249-A22E-AC23-F90E-01AEF287A368}"/>
              </a:ext>
            </a:extLst>
          </p:cNvPr>
          <p:cNvCxnSpPr>
            <a:stCxn id="54" idx="3"/>
          </p:cNvCxnSpPr>
          <p:nvPr/>
        </p:nvCxnSpPr>
        <p:spPr>
          <a:xfrm flipV="1">
            <a:off x="2552828" y="2427169"/>
            <a:ext cx="46197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97E37E-C660-C788-35BC-2A1F6F8B0B00}"/>
              </a:ext>
            </a:extLst>
          </p:cNvPr>
          <p:cNvSpPr txBox="1"/>
          <p:nvPr/>
        </p:nvSpPr>
        <p:spPr>
          <a:xfrm>
            <a:off x="2491002" y="995962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Components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4B14E7EE-15C7-7829-041D-4E70BFDA7008}"/>
              </a:ext>
            </a:extLst>
          </p:cNvPr>
          <p:cNvCxnSpPr>
            <a:stCxn id="54" idx="0"/>
            <a:endCxn id="59" idx="1"/>
          </p:cNvCxnSpPr>
          <p:nvPr/>
        </p:nvCxnSpPr>
        <p:spPr>
          <a:xfrm rot="5400000" flipH="1" flipV="1">
            <a:off x="1881710" y="1354658"/>
            <a:ext cx="814098" cy="4044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8E35809-B21A-420F-4E61-A6BF9D1E31E7}"/>
              </a:ext>
            </a:extLst>
          </p:cNvPr>
          <p:cNvSpPr/>
          <p:nvPr/>
        </p:nvSpPr>
        <p:spPr>
          <a:xfrm>
            <a:off x="1027125" y="3380349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7452FE-A871-634D-0ABF-7685182239B4}"/>
              </a:ext>
            </a:extLst>
          </p:cNvPr>
          <p:cNvSpPr txBox="1"/>
          <p:nvPr/>
        </p:nvSpPr>
        <p:spPr>
          <a:xfrm>
            <a:off x="0" y="3275111"/>
            <a:ext cx="102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Commands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05818D-4EC2-5ADA-27C9-7294A90F0EFF}"/>
              </a:ext>
            </a:extLst>
          </p:cNvPr>
          <p:cNvCxnSpPr>
            <a:stCxn id="62" idx="3"/>
            <a:endCxn id="13" idx="1"/>
          </p:cNvCxnSpPr>
          <p:nvPr/>
        </p:nvCxnSpPr>
        <p:spPr>
          <a:xfrm>
            <a:off x="1169714" y="3451644"/>
            <a:ext cx="1845086" cy="204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BBCA78-C837-8860-8473-F0607B965C3A}"/>
              </a:ext>
            </a:extLst>
          </p:cNvPr>
          <p:cNvSpPr/>
          <p:nvPr/>
        </p:nvSpPr>
        <p:spPr>
          <a:xfrm>
            <a:off x="34872" y="6137257"/>
            <a:ext cx="3698307" cy="669536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Reference signal: needed? (probably)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internal or external?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BD75E6-071D-4CAD-C688-BC8E40254F01}"/>
              </a:ext>
            </a:extLst>
          </p:cNvPr>
          <p:cNvSpPr/>
          <p:nvPr/>
        </p:nvSpPr>
        <p:spPr>
          <a:xfrm>
            <a:off x="6925456" y="1723869"/>
            <a:ext cx="3102964" cy="348521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7082F5-ABDE-2F9D-1BA7-0CB97028C60A}"/>
              </a:ext>
            </a:extLst>
          </p:cNvPr>
          <p:cNvSpPr txBox="1"/>
          <p:nvPr/>
        </p:nvSpPr>
        <p:spPr>
          <a:xfrm>
            <a:off x="9527961" y="518515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RFIC</a:t>
            </a:r>
          </a:p>
        </p:txBody>
      </p:sp>
    </p:spTree>
    <p:extLst>
      <p:ext uri="{BB962C8B-B14F-4D97-AF65-F5344CB8AC3E}">
        <p14:creationId xmlns:p14="http://schemas.microsoft.com/office/powerpoint/2010/main" val="159581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6BFA-E095-3E53-206D-9A98BF40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08B6-16A0-2DAA-A721-789D6920F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797385"/>
            <a:ext cx="11792504" cy="5096308"/>
          </a:xfrm>
        </p:spPr>
        <p:txBody>
          <a:bodyPr/>
          <a:lstStyle/>
          <a:p>
            <a:r>
              <a:rPr lang="en-US" dirty="0"/>
              <a:t>Functionality needed:</a:t>
            </a:r>
          </a:p>
          <a:p>
            <a:pPr lvl="1"/>
            <a:r>
              <a:rPr lang="en-US" dirty="0"/>
              <a:t>Analog receive</a:t>
            </a:r>
          </a:p>
          <a:p>
            <a:pPr lvl="1"/>
            <a:r>
              <a:rPr lang="en-US" dirty="0"/>
              <a:t>Amplify</a:t>
            </a:r>
          </a:p>
          <a:p>
            <a:pPr lvl="1"/>
            <a:r>
              <a:rPr lang="en-US" dirty="0"/>
              <a:t>Mix with LO to IF</a:t>
            </a:r>
          </a:p>
          <a:p>
            <a:pPr lvl="1"/>
            <a:r>
              <a:rPr lang="en-US" dirty="0"/>
              <a:t>ADC</a:t>
            </a:r>
          </a:p>
          <a:p>
            <a:pPr lvl="1"/>
            <a:r>
              <a:rPr lang="en-US" dirty="0"/>
              <a:t>DAC</a:t>
            </a:r>
          </a:p>
          <a:p>
            <a:pPr lvl="1"/>
            <a:r>
              <a:rPr lang="en-US" dirty="0"/>
              <a:t>Mix with LO to RF</a:t>
            </a:r>
          </a:p>
          <a:p>
            <a:pPr lvl="1"/>
            <a:r>
              <a:rPr lang="en-US" dirty="0"/>
              <a:t>Analog transmit</a:t>
            </a:r>
          </a:p>
          <a:p>
            <a:r>
              <a:rPr lang="en-US" dirty="0"/>
              <a:t>Baseline: Analog Devices AD9361</a:t>
            </a:r>
          </a:p>
          <a:p>
            <a:pPr lvl="1"/>
            <a:r>
              <a:rPr lang="en-US" dirty="0"/>
              <a:t>12-bit DAC and ADC’s</a:t>
            </a:r>
          </a:p>
          <a:p>
            <a:pPr lvl="1"/>
            <a:r>
              <a:rPr lang="en-US" dirty="0"/>
              <a:t>TX: 47 MHz to 6.0 GHz, RX: 70 MHz to 6.0 GHz</a:t>
            </a:r>
          </a:p>
          <a:p>
            <a:pPr lvl="1"/>
            <a:r>
              <a:rPr lang="en-US" dirty="0"/>
              <a:t>Other options?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5B42340E-CF05-E135-EE36-A963A575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27" y="216342"/>
            <a:ext cx="2572895" cy="3129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B1A96-D4E6-75E8-4735-5A6A28F66DB9}"/>
              </a:ext>
            </a:extLst>
          </p:cNvPr>
          <p:cNvSpPr txBox="1"/>
          <p:nvPr/>
        </p:nvSpPr>
        <p:spPr>
          <a:xfrm>
            <a:off x="10369747" y="3345539"/>
            <a:ext cx="1630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/>
              <a:t>From AD9361 Data Sheet</a:t>
            </a:r>
          </a:p>
        </p:txBody>
      </p:sp>
    </p:spTree>
    <p:extLst>
      <p:ext uri="{BB962C8B-B14F-4D97-AF65-F5344CB8AC3E}">
        <p14:creationId xmlns:p14="http://schemas.microsoft.com/office/powerpoint/2010/main" val="246227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83DA17-BBDB-A4B1-2B5D-A21C6F163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r>
              <a:rPr lang="en-US" dirty="0"/>
              <a:t>Functionality needed:</a:t>
            </a:r>
          </a:p>
          <a:p>
            <a:pPr lvl="1"/>
            <a:r>
              <a:rPr lang="en-US" dirty="0"/>
              <a:t>Demodulate signal</a:t>
            </a:r>
          </a:p>
          <a:p>
            <a:pPr lvl="1"/>
            <a:r>
              <a:rPr lang="en-US" dirty="0"/>
              <a:t>Shift signal</a:t>
            </a:r>
          </a:p>
          <a:p>
            <a:pPr lvl="1"/>
            <a:r>
              <a:rPr lang="en-US" dirty="0"/>
              <a:t>What else..??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55AB-D350-CF12-AB23-865E32086E7C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9951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EB57-1129-E36F-4976-D9AA06B7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Exploration – scratch the ASCENT 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5AC70-3BAD-8FD7-F80E-580A72E50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861934"/>
            <a:ext cx="11792504" cy="5315029"/>
          </a:xfrm>
        </p:spPr>
        <p:txBody>
          <a:bodyPr>
            <a:normAutofit/>
          </a:bodyPr>
          <a:lstStyle/>
          <a:p>
            <a:r>
              <a:rPr lang="en-US" dirty="0"/>
              <a:t>Prompted a variety of LLM’s to brainstorm low power processor options:</a:t>
            </a:r>
          </a:p>
          <a:p>
            <a:pPr lvl="1"/>
            <a:r>
              <a:rPr lang="en-US" dirty="0"/>
              <a:t>TI </a:t>
            </a:r>
            <a:r>
              <a:rPr lang="en-US" dirty="0" err="1"/>
              <a:t>Tiva</a:t>
            </a:r>
            <a:r>
              <a:rPr lang="en-US" dirty="0"/>
              <a:t> C Series</a:t>
            </a:r>
          </a:p>
          <a:p>
            <a:pPr lvl="1"/>
            <a:r>
              <a:rPr lang="en-US" dirty="0"/>
              <a:t>STMicroelectronics STM32F7 Series</a:t>
            </a:r>
          </a:p>
          <a:p>
            <a:pPr lvl="1"/>
            <a:r>
              <a:rPr lang="en-US" dirty="0"/>
              <a:t>Microchip Technology PIC32MX Series</a:t>
            </a:r>
          </a:p>
          <a:p>
            <a:pPr lvl="1"/>
            <a:r>
              <a:rPr lang="en-US" dirty="0"/>
              <a:t>NXP Semiconductors i.MX6 Series</a:t>
            </a:r>
          </a:p>
          <a:p>
            <a:pPr lvl="1"/>
            <a:r>
              <a:rPr lang="en-US" dirty="0" err="1"/>
              <a:t>Espressif</a:t>
            </a:r>
            <a:r>
              <a:rPr lang="en-US" dirty="0"/>
              <a:t> Systems ESP32/ESP8266</a:t>
            </a:r>
          </a:p>
          <a:p>
            <a:pPr lvl="1"/>
            <a:r>
              <a:rPr lang="en-US" b="1" dirty="0"/>
              <a:t>TI TMS320C6000 Series </a:t>
            </a:r>
            <a:r>
              <a:rPr lang="en-US" b="1" dirty="0">
                <a:sym typeface="Wingdings" pitchFamily="2" charset="2"/>
              </a:rPr>
              <a:t> see follow-on slide</a:t>
            </a:r>
            <a:endParaRPr lang="en-US" b="1" dirty="0"/>
          </a:p>
          <a:p>
            <a:pPr lvl="1"/>
            <a:r>
              <a:rPr lang="en-US" dirty="0"/>
              <a:t>Xilinx Zynq </a:t>
            </a:r>
            <a:r>
              <a:rPr lang="en-US" dirty="0" err="1"/>
              <a:t>UltraScale</a:t>
            </a:r>
            <a:r>
              <a:rPr lang="en-US" dirty="0"/>
              <a:t>+ </a:t>
            </a:r>
            <a:r>
              <a:rPr lang="en-US" dirty="0" err="1"/>
              <a:t>MPSoC</a:t>
            </a:r>
            <a:endParaRPr lang="en-US" dirty="0"/>
          </a:p>
          <a:p>
            <a:pPr lvl="1"/>
            <a:r>
              <a:rPr lang="en-US" dirty="0"/>
              <a:t>Analog Devices ADSP-SC58x/ADSP-2158x</a:t>
            </a:r>
          </a:p>
          <a:p>
            <a:pPr lvl="1"/>
            <a:r>
              <a:rPr lang="en-US" dirty="0"/>
              <a:t>Microchip dsPIC33CH</a:t>
            </a:r>
          </a:p>
          <a:p>
            <a:pPr lvl="1"/>
            <a:r>
              <a:rPr lang="en-US" dirty="0"/>
              <a:t>Renesas R-Car V3H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3B92-27D4-A626-F94E-E26D3E2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Option (1 of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E3F8B-89DE-BB0C-B82E-981D663F8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989216"/>
            <a:ext cx="7886871" cy="5096308"/>
          </a:xfrm>
        </p:spPr>
        <p:txBody>
          <a:bodyPr/>
          <a:lstStyle/>
          <a:p>
            <a:r>
              <a:rPr lang="en-US" dirty="0"/>
              <a:t>TI TMS320C6000 Series</a:t>
            </a:r>
          </a:p>
          <a:p>
            <a:pPr lvl="1"/>
            <a:r>
              <a:rPr lang="en-US" dirty="0"/>
              <a:t>High performance DSP w/low power</a:t>
            </a:r>
          </a:p>
          <a:p>
            <a:pPr lvl="1"/>
            <a:r>
              <a:rPr lang="en-US" dirty="0"/>
              <a:t>Very Long Instruction Word (VLIW) </a:t>
            </a:r>
            <a:r>
              <a:rPr lang="en-US" dirty="0">
                <a:sym typeface="Wingdings" pitchFamily="2" charset="2"/>
              </a:rPr>
              <a:t> efficient parallel processing</a:t>
            </a:r>
          </a:p>
          <a:p>
            <a:pPr lvl="1"/>
            <a:r>
              <a:rPr lang="en-US" dirty="0"/>
              <a:t>E.g., TMS320C6455BCTZA</a:t>
            </a:r>
          </a:p>
          <a:p>
            <a:pPr lvl="2"/>
            <a:r>
              <a:rPr lang="en-US" dirty="0">
                <a:sym typeface="Wingdings" pitchFamily="2" charset="2"/>
              </a:rPr>
              <a:t>-40C to 90C</a:t>
            </a:r>
          </a:p>
          <a:p>
            <a:pPr lvl="2"/>
            <a:r>
              <a:rPr lang="en-US" dirty="0">
                <a:sym typeface="Wingdings" pitchFamily="2" charset="2"/>
              </a:rPr>
              <a:t>1 GHz clock rate</a:t>
            </a:r>
          </a:p>
          <a:p>
            <a:pPr lvl="2"/>
            <a:r>
              <a:rPr lang="en-US" dirty="0">
                <a:sym typeface="Wingdings" pitchFamily="2" charset="2"/>
              </a:rPr>
              <a:t>$291.15 and 43 in stock (</a:t>
            </a:r>
            <a:r>
              <a:rPr lang="en-US" dirty="0" err="1">
                <a:sym typeface="Wingdings" pitchFamily="2" charset="2"/>
              </a:rPr>
              <a:t>DigiKey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Evaluation board: TMDXEV6455</a:t>
            </a:r>
          </a:p>
          <a:p>
            <a:pPr lvl="2"/>
            <a:r>
              <a:rPr lang="en-US" dirty="0">
                <a:sym typeface="Wingdings" pitchFamily="2" charset="2"/>
              </a:rPr>
              <a:t>$1,895.52 and 1 in stock (</a:t>
            </a:r>
            <a:r>
              <a:rPr lang="en-US" dirty="0" err="1">
                <a:sym typeface="Wingdings" pitchFamily="2" charset="2"/>
              </a:rPr>
              <a:t>DigiKey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Radiation-hardened version available  SMJ320C6701-SP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6C078-A328-F337-DC03-A3E5FECF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59" y="59537"/>
            <a:ext cx="3986279" cy="39803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618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3B92-27D4-A626-F94E-E26D3E2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Option (2 of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E3F8B-89DE-BB0C-B82E-981D663F8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989216"/>
            <a:ext cx="7886871" cy="5096308"/>
          </a:xfrm>
        </p:spPr>
        <p:txBody>
          <a:bodyPr/>
          <a:lstStyle/>
          <a:p>
            <a:r>
              <a:rPr lang="en-US" dirty="0"/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338354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Amplifier (PA)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75B6D1-C443-3958-F06A-B485D9260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  <a:p>
            <a:r>
              <a:rPr lang="en-US" dirty="0"/>
              <a:t>Amplify the RF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5B1C3-191F-BBDE-18AD-16C413BB89CF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  <a:p>
            <a:r>
              <a:rPr lang="en-US" dirty="0"/>
              <a:t>What power is required to close the link?</a:t>
            </a:r>
          </a:p>
          <a:p>
            <a:pPr lvl="1"/>
            <a:r>
              <a:rPr lang="en-US" dirty="0"/>
              <a:t>Frequency, aperture, altitude dependent?</a:t>
            </a:r>
          </a:p>
        </p:txBody>
      </p:sp>
    </p:spTree>
    <p:extLst>
      <p:ext uri="{BB962C8B-B14F-4D97-AF65-F5344CB8AC3E}">
        <p14:creationId xmlns:p14="http://schemas.microsoft.com/office/powerpoint/2010/main" val="271770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Potential Components to Explore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940EA7F-C53B-56E8-5AE2-71BE6C66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1" t="36062" r="22171" b="29858"/>
          <a:stretch/>
        </p:blipFill>
        <p:spPr>
          <a:xfrm>
            <a:off x="290264" y="1237205"/>
            <a:ext cx="4029274" cy="2248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F10CBD-2FEE-863D-D467-64FD4BC4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45" t="38837" r="18700" b="27237"/>
          <a:stretch/>
        </p:blipFill>
        <p:spPr>
          <a:xfrm>
            <a:off x="207818" y="4496465"/>
            <a:ext cx="4870119" cy="20723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A diagram of a computer&#10;&#10;Description automatically generated">
            <a:extLst>
              <a:ext uri="{FF2B5EF4-FFF2-40B4-BE49-F238E27FC236}">
                <a16:creationId xmlns:a16="http://schemas.microsoft.com/office/drawing/2014/main" id="{B339E77B-5DCB-0A10-C046-920252EC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722" y="4336011"/>
            <a:ext cx="4549826" cy="23932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A diagram of a computer&#10;&#10;Description automatically generated">
            <a:extLst>
              <a:ext uri="{FF2B5EF4-FFF2-40B4-BE49-F238E27FC236}">
                <a16:creationId xmlns:a16="http://schemas.microsoft.com/office/drawing/2014/main" id="{F4DD5E24-6FE3-BF4C-1056-F7C579EDF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955" y="822616"/>
            <a:ext cx="3944912" cy="30778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85E94D-41EB-7A44-4F6A-B4BBDC272C78}"/>
              </a:ext>
            </a:extLst>
          </p:cNvPr>
          <p:cNvSpPr txBox="1"/>
          <p:nvPr/>
        </p:nvSpPr>
        <p:spPr>
          <a:xfrm>
            <a:off x="6548618" y="3829126"/>
            <a:ext cx="2033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ADRV904x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45248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450489-5886-B723-307A-10CE159C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317116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B05F-7820-077B-6B98-13B65DA5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67BF-0AAD-5B4C-4F58-5E7B2EDE5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current progress on concept</a:t>
            </a:r>
          </a:p>
          <a:p>
            <a:endParaRPr lang="en-US" dirty="0"/>
          </a:p>
          <a:p>
            <a:r>
              <a:rPr lang="en-US" dirty="0"/>
              <a:t>Engage community to gather comments, use cases, ideas, thoughts, opinions, etc.</a:t>
            </a:r>
          </a:p>
          <a:p>
            <a:endParaRPr lang="en-US" dirty="0"/>
          </a:p>
          <a:p>
            <a:r>
              <a:rPr lang="en-US" dirty="0"/>
              <a:t>Solicit help to continue this work</a:t>
            </a:r>
          </a:p>
        </p:txBody>
      </p:sp>
    </p:spTree>
    <p:extLst>
      <p:ext uri="{BB962C8B-B14F-4D97-AF65-F5344CB8AC3E}">
        <p14:creationId xmlns:p14="http://schemas.microsoft.com/office/powerpoint/2010/main" val="2273551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36E0-93E8-C7CE-A636-3DAB2101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36526"/>
            <a:ext cx="8014287" cy="852690"/>
          </a:xfrm>
        </p:spPr>
        <p:txBody>
          <a:bodyPr/>
          <a:lstStyle/>
          <a:p>
            <a:r>
              <a:rPr lang="en-US" dirty="0"/>
              <a:t>Early Prototyping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DEE9-BD5B-2F69-FC24-4F6DEB100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95645"/>
            <a:ext cx="8089238" cy="5096308"/>
          </a:xfrm>
        </p:spPr>
        <p:txBody>
          <a:bodyPr/>
          <a:lstStyle/>
          <a:p>
            <a:r>
              <a:rPr lang="en-US" dirty="0"/>
              <a:t>Potential Options:</a:t>
            </a:r>
          </a:p>
          <a:p>
            <a:pPr lvl="1"/>
            <a:r>
              <a:rPr lang="en-US" dirty="0" err="1"/>
              <a:t>Radioberry</a:t>
            </a:r>
            <a:r>
              <a:rPr lang="en-US" dirty="0"/>
              <a:t> w/</a:t>
            </a:r>
            <a:r>
              <a:rPr lang="en-US" dirty="0" err="1"/>
              <a:t>Raspbery</a:t>
            </a:r>
            <a:r>
              <a:rPr lang="en-US" dirty="0"/>
              <a:t> Pi (and required converters)</a:t>
            </a:r>
          </a:p>
          <a:p>
            <a:pPr lvl="1"/>
            <a:r>
              <a:rPr lang="en-US" dirty="0" err="1"/>
              <a:t>LimeSDR</a:t>
            </a:r>
            <a:endParaRPr lang="en-US" dirty="0"/>
          </a:p>
          <a:p>
            <a:pPr lvl="1"/>
            <a:r>
              <a:rPr lang="en-US" dirty="0"/>
              <a:t>Others?</a:t>
            </a:r>
          </a:p>
          <a:p>
            <a:r>
              <a:rPr lang="en-US" dirty="0"/>
              <a:t>Purpose: Exploration on non-flight COTS parts to gain confidence/experience while going through conceptual design</a:t>
            </a:r>
          </a:p>
        </p:txBody>
      </p:sp>
      <p:pic>
        <p:nvPicPr>
          <p:cNvPr id="6" name="Picture 5" descr="A green circuit board with gold connectors&#10;&#10;Description automatically generated">
            <a:extLst>
              <a:ext uri="{FF2B5EF4-FFF2-40B4-BE49-F238E27FC236}">
                <a16:creationId xmlns:a16="http://schemas.microsoft.com/office/drawing/2014/main" id="{43242C1E-B2DC-48D6-170C-FC5BF23E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374" y="136526"/>
            <a:ext cx="3644334" cy="31912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1918734-95B3-2FEC-2101-083AD0A03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9" t="20846" r="24379" b="24524"/>
          <a:stretch/>
        </p:blipFill>
        <p:spPr>
          <a:xfrm>
            <a:off x="7275601" y="3852472"/>
            <a:ext cx="4813108" cy="2869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331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D420-F67A-D5E1-CE7A-B9CDA59B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Acronyms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F6C6C32-EEC3-2B07-C112-A042A7104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129983"/>
              </p:ext>
            </p:extLst>
          </p:nvPr>
        </p:nvGraphicFramePr>
        <p:xfrm>
          <a:off x="529166" y="989216"/>
          <a:ext cx="1113366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768">
                  <a:extLst>
                    <a:ext uri="{9D8B030D-6E8A-4147-A177-3AD203B41FA5}">
                      <a16:colId xmlns:a16="http://schemas.microsoft.com/office/drawing/2014/main" val="3271152790"/>
                    </a:ext>
                  </a:extLst>
                </a:gridCol>
                <a:gridCol w="10232899">
                  <a:extLst>
                    <a:ext uri="{9D8B030D-6E8A-4147-A177-3AD203B41FA5}">
                      <a16:colId xmlns:a16="http://schemas.microsoft.com/office/drawing/2014/main" val="30390339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73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Analog to Digital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86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Commercial Off The Shelf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346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Downlink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09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Digital to Analog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Direct Current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59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Frequency Modulation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729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Intermediate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0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Noise 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36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Local Oscillator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25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44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Radio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717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Radio Frequency Integrated Circuit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30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Receive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3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Software Defined Radio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7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Telemetry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62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Transmit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1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Uplink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71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Cross Band Transponder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04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741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2422-E630-FEE6-2AD1-C9F0D07C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17593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B0EF-14CB-FCE3-DE93-CC49AED0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D6B292-CA99-F359-A722-7066986FA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621367"/>
              </p:ext>
            </p:extLst>
          </p:nvPr>
        </p:nvGraphicFramePr>
        <p:xfrm>
          <a:off x="130969" y="889000"/>
          <a:ext cx="11930062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0">
                  <a:extLst>
                    <a:ext uri="{9D8B030D-6E8A-4147-A177-3AD203B41FA5}">
                      <a16:colId xmlns:a16="http://schemas.microsoft.com/office/drawing/2014/main" val="698749055"/>
                    </a:ext>
                  </a:extLst>
                </a:gridCol>
                <a:gridCol w="3006857">
                  <a:extLst>
                    <a:ext uri="{9D8B030D-6E8A-4147-A177-3AD203B41FA5}">
                      <a16:colId xmlns:a16="http://schemas.microsoft.com/office/drawing/2014/main" val="945440045"/>
                    </a:ext>
                  </a:extLst>
                </a:gridCol>
                <a:gridCol w="8467195">
                  <a:extLst>
                    <a:ext uri="{9D8B030D-6E8A-4147-A177-3AD203B41FA5}">
                      <a16:colId xmlns:a16="http://schemas.microsoft.com/office/drawing/2014/main" val="93572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5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single source of power will be received from the bus</a:t>
                      </a:r>
                    </a:p>
                    <a:p>
                      <a:r>
                        <a:rPr lang="en-US" dirty="0"/>
                        <a:t>Conversion and distribution of power is a function of the XBT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0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428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A80A-F6A1-7B58-D5C0-E0411A3F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99944B-B367-1753-23B3-BA3C83FC7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149053"/>
              </p:ext>
            </p:extLst>
          </p:nvPr>
        </p:nvGraphicFramePr>
        <p:xfrm>
          <a:off x="130969" y="878114"/>
          <a:ext cx="11930062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0">
                  <a:extLst>
                    <a:ext uri="{9D8B030D-6E8A-4147-A177-3AD203B41FA5}">
                      <a16:colId xmlns:a16="http://schemas.microsoft.com/office/drawing/2014/main" val="69874905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4544004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3572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5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there any desired additional capabilities that we can enhance with a digital design or a SDR design?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0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45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0AD7-2341-4C41-9AC8-AFFB8F2F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Requirements(-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9641-DD21-29E8-C327-35B2BF8F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1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B0EF-14CB-FCE3-DE93-CC49AED0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Design-y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D6B292-CA99-F359-A722-7066986FA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313827"/>
              </p:ext>
            </p:extLst>
          </p:nvPr>
        </p:nvGraphicFramePr>
        <p:xfrm>
          <a:off x="130969" y="989216"/>
          <a:ext cx="11930062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0">
                  <a:extLst>
                    <a:ext uri="{9D8B030D-6E8A-4147-A177-3AD203B41FA5}">
                      <a16:colId xmlns:a16="http://schemas.microsoft.com/office/drawing/2014/main" val="69874905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4544004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3572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5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TLM is typically collected?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many signals?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a good power draw to shoot for?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reference signals (e.g., PPS, 50 MHz) available from the bus or should they be accounted for on the XBT?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0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26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BCE-A063-CBB0-48C1-40F7059A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6419-CF1B-19E1-0BBA-92D2F9A66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80655"/>
            <a:ext cx="3845436" cy="5096308"/>
          </a:xfrm>
        </p:spPr>
        <p:txBody>
          <a:bodyPr/>
          <a:lstStyle/>
          <a:p>
            <a:r>
              <a:rPr lang="en-US" dirty="0" err="1"/>
              <a:t>Fairwaves</a:t>
            </a:r>
            <a:endParaRPr lang="en-US" dirty="0"/>
          </a:p>
          <a:p>
            <a:r>
              <a:rPr lang="en-US" dirty="0"/>
              <a:t>XTRX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8F8DA-A99A-13C6-976B-B1227C76A7DA}"/>
              </a:ext>
            </a:extLst>
          </p:cNvPr>
          <p:cNvSpPr txBox="1"/>
          <p:nvPr/>
        </p:nvSpPr>
        <p:spPr>
          <a:xfrm>
            <a:off x="3022356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B20F9-6EF1-1098-DBDF-BE45B65B9462}"/>
              </a:ext>
            </a:extLst>
          </p:cNvPr>
          <p:cNvSpPr txBox="1"/>
          <p:nvPr/>
        </p:nvSpPr>
        <p:spPr>
          <a:xfrm>
            <a:off x="3022356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895CAD-18C2-F96C-6556-12892784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36" y="1690431"/>
            <a:ext cx="4896841" cy="46991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E2CBC20-A0B2-31E9-88A6-081ADE88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010" y="520769"/>
            <a:ext cx="4882222" cy="58687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E6569C-EFF2-2559-DB1F-26B45A529909}"/>
              </a:ext>
            </a:extLst>
          </p:cNvPr>
          <p:cNvSpPr txBox="1"/>
          <p:nvPr/>
        </p:nvSpPr>
        <p:spPr>
          <a:xfrm>
            <a:off x="2130536" y="6389553"/>
            <a:ext cx="3568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www.crowdsupply.com</a:t>
            </a:r>
            <a:r>
              <a:rPr lang="en-US" sz="1200" i="1" dirty="0"/>
              <a:t>/</a:t>
            </a:r>
            <a:r>
              <a:rPr lang="en-US" sz="1200" i="1" dirty="0" err="1"/>
              <a:t>fairwaves</a:t>
            </a:r>
            <a:r>
              <a:rPr lang="en-US" sz="1200" i="1" dirty="0"/>
              <a:t>/</a:t>
            </a:r>
            <a:r>
              <a:rPr lang="en-US" sz="1200" i="1" dirty="0" err="1"/>
              <a:t>xtrx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173508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DD8C-0AA4-8E7D-556B-A4A6C5848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8B7B-8530-8394-A141-512148685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Lime Microsystems </a:t>
            </a:r>
            <a:r>
              <a:rPr lang="en-US" dirty="0"/>
              <a:t>took over the XTRX (?) </a:t>
            </a:r>
          </a:p>
          <a:p>
            <a:r>
              <a:rPr lang="en-US" dirty="0"/>
              <a:t>Additional Options:</a:t>
            </a:r>
          </a:p>
        </p:txBody>
      </p: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1813DD1-30D4-ACC2-09B0-D02096A8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92" y="2060201"/>
            <a:ext cx="7772400" cy="2888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5A761-96BE-867E-E9AA-3CB2E834EA59}"/>
              </a:ext>
            </a:extLst>
          </p:cNvPr>
          <p:cNvSpPr txBox="1"/>
          <p:nvPr/>
        </p:nvSpPr>
        <p:spPr>
          <a:xfrm>
            <a:off x="1037492" y="4948858"/>
            <a:ext cx="3258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limemicro.com</a:t>
            </a:r>
            <a:r>
              <a:rPr lang="en-US" sz="1200" i="1" dirty="0"/>
              <a:t>/products/boards/</a:t>
            </a:r>
          </a:p>
        </p:txBody>
      </p:sp>
    </p:spTree>
    <p:extLst>
      <p:ext uri="{BB962C8B-B14F-4D97-AF65-F5344CB8AC3E}">
        <p14:creationId xmlns:p14="http://schemas.microsoft.com/office/powerpoint/2010/main" val="3319383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36E0-93E8-C7CE-A636-3DAB2101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DEE9-BD5B-2F69-FC24-4F6DEB10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AntSDR</a:t>
            </a:r>
            <a:r>
              <a:rPr lang="en-US" dirty="0">
                <a:hlinkClick r:id="rId2"/>
              </a:rPr>
              <a:t> E200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9DBA138C-E648-EA9C-66E7-CAAA2A6B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85" y="136526"/>
            <a:ext cx="5252240" cy="27607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78D16F-1295-A193-0C6F-8BBFF971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63" y="1745743"/>
            <a:ext cx="4227737" cy="29646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B4A23-1C38-4173-20D0-2049D1CB7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77" y="3001945"/>
            <a:ext cx="3583345" cy="37195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771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CC5A-B269-1DF5-9422-AAF3012B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Needs (from Jonathan’s email)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9484-9949-E975-E737-F6DFCFBA8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with:</a:t>
            </a:r>
          </a:p>
          <a:p>
            <a:pPr lvl="1"/>
            <a:r>
              <a:rPr lang="en-US" dirty="0"/>
              <a:t>Single signal path</a:t>
            </a:r>
          </a:p>
          <a:p>
            <a:pPr lvl="1"/>
            <a:r>
              <a:rPr lang="en-US" dirty="0"/>
              <a:t>VHF voice signal </a:t>
            </a:r>
            <a:r>
              <a:rPr lang="en-US" dirty="0" err="1"/>
              <a:t>transponded</a:t>
            </a:r>
            <a:r>
              <a:rPr lang="en-US" dirty="0"/>
              <a:t> as a UHF voice signal</a:t>
            </a:r>
          </a:p>
          <a:p>
            <a:r>
              <a:rPr lang="en-US" dirty="0"/>
              <a:t>Could be a SDR w/digital radio chip</a:t>
            </a:r>
          </a:p>
          <a:p>
            <a:r>
              <a:rPr lang="en-US" dirty="0"/>
              <a:t>Could be analog</a:t>
            </a:r>
          </a:p>
          <a:p>
            <a:r>
              <a:rPr lang="en-US" dirty="0"/>
              <a:t>Fit onto a CubeSat board</a:t>
            </a:r>
          </a:p>
          <a:p>
            <a:pPr lvl="1"/>
            <a:r>
              <a:rPr lang="en-US" dirty="0"/>
              <a:t>Ideally 2” x 2” area</a:t>
            </a:r>
          </a:p>
          <a:p>
            <a:r>
              <a:rPr lang="en-US" dirty="0"/>
              <a:t>Radiation tolerant</a:t>
            </a:r>
          </a:p>
          <a:p>
            <a:pPr lvl="1"/>
            <a:r>
              <a:rPr lang="en-US" dirty="0"/>
              <a:t>Avoid CMOS</a:t>
            </a:r>
          </a:p>
        </p:txBody>
      </p:sp>
    </p:spTree>
    <p:extLst>
      <p:ext uri="{BB962C8B-B14F-4D97-AF65-F5344CB8AC3E}">
        <p14:creationId xmlns:p14="http://schemas.microsoft.com/office/powerpoint/2010/main" val="379179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71E7-0B27-6F50-D862-52C9CA8F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0F9E-2CBF-B5D8-7D9B-07EA24590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transponders on a single satellite</a:t>
            </a:r>
          </a:p>
          <a:p>
            <a:pPr lvl="1"/>
            <a:r>
              <a:rPr lang="en-US" dirty="0"/>
              <a:t>I.e., multiple up frequencies with multiple down frequencies</a:t>
            </a:r>
          </a:p>
          <a:p>
            <a:r>
              <a:rPr lang="en-US" dirty="0"/>
              <a:t>Low </a:t>
            </a:r>
            <a:r>
              <a:rPr lang="en-US" dirty="0" err="1"/>
              <a:t>SWaP</a:t>
            </a:r>
            <a:r>
              <a:rPr lang="en-US" dirty="0"/>
              <a:t>-C</a:t>
            </a:r>
          </a:p>
          <a:p>
            <a:r>
              <a:rPr lang="en-US" dirty="0"/>
              <a:t>Other desired capabilities?</a:t>
            </a:r>
          </a:p>
          <a:p>
            <a:pPr lvl="1"/>
            <a:r>
              <a:rPr lang="en-US" dirty="0"/>
              <a:t>Brainstorm session to build a “wish list”</a:t>
            </a:r>
          </a:p>
        </p:txBody>
      </p:sp>
    </p:spTree>
    <p:extLst>
      <p:ext uri="{BB962C8B-B14F-4D97-AF65-F5344CB8AC3E}">
        <p14:creationId xmlns:p14="http://schemas.microsoft.com/office/powerpoint/2010/main" val="121921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450489-5886-B723-307A-10CE159C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Concept of Operations (CONOPS)</a:t>
            </a:r>
          </a:p>
        </p:txBody>
      </p:sp>
    </p:spTree>
    <p:extLst>
      <p:ext uri="{BB962C8B-B14F-4D97-AF65-F5344CB8AC3E}">
        <p14:creationId xmlns:p14="http://schemas.microsoft.com/office/powerpoint/2010/main" val="507084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8FA1AAF9-0B3E-C160-4DA5-EBD9397811D1}"/>
              </a:ext>
            </a:extLst>
          </p:cNvPr>
          <p:cNvSpPr/>
          <p:nvPr/>
        </p:nvSpPr>
        <p:spPr>
          <a:xfrm>
            <a:off x="756138" y="6238047"/>
            <a:ext cx="10840916" cy="619953"/>
          </a:xfrm>
          <a:prstGeom prst="arc">
            <a:avLst>
              <a:gd name="adj1" fmla="val 10795720"/>
              <a:gd name="adj2" fmla="val 0"/>
            </a:avLst>
          </a:prstGeom>
          <a:solidFill>
            <a:srgbClr val="00B050"/>
          </a:solidFill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311E-D974-1B10-B74D-065938F4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OV-1</a:t>
            </a:r>
          </a:p>
        </p:txBody>
      </p:sp>
      <p:pic>
        <p:nvPicPr>
          <p:cNvPr id="8" name="Picture 7" descr="A close-up of a cube&#10;&#10;Description automatically generated with low confidence">
            <a:extLst>
              <a:ext uri="{FF2B5EF4-FFF2-40B4-BE49-F238E27FC236}">
                <a16:creationId xmlns:a16="http://schemas.microsoft.com/office/drawing/2014/main" id="{12C4E67C-2544-510A-3CB6-DC60FD6BD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5" t="8975" r="11325" b="7820"/>
          <a:stretch/>
        </p:blipFill>
        <p:spPr>
          <a:xfrm>
            <a:off x="4704498" y="28375"/>
            <a:ext cx="2506398" cy="2606814"/>
          </a:xfrm>
          <a:prstGeom prst="rect">
            <a:avLst/>
          </a:prstGeom>
        </p:spPr>
      </p:pic>
      <p:pic>
        <p:nvPicPr>
          <p:cNvPr id="10" name="Picture 9" descr="A cartoon character wearing a headset&#10;&#10;Description automatically generated with medium confidence">
            <a:extLst>
              <a:ext uri="{FF2B5EF4-FFF2-40B4-BE49-F238E27FC236}">
                <a16:creationId xmlns:a16="http://schemas.microsoft.com/office/drawing/2014/main" id="{032295BE-175A-3E80-1693-082093731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778" y1="12333" x2="49778" y2="12333"/>
                        <a14:foregroundMark x1="54556" y1="89667" x2="54556" y2="89667"/>
                        <a14:foregroundMark x1="53444" y1="11333" x2="53444" y2="11333"/>
                        <a14:backgroundMark x1="34444" y1="46500" x2="34444" y2="46500"/>
                        <a14:backgroundMark x1="35222" y1="46500" x2="35222" y2="46500"/>
                        <a14:backgroundMark x1="35667" y1="46000" x2="35667" y2="46000"/>
                        <a14:backgroundMark x1="32111" y1="45333" x2="32111" y2="45333"/>
                        <a14:backgroundMark x1="32222" y1="45833" x2="32222" y2="45833"/>
                        <a14:backgroundMark x1="58444" y1="11167" x2="58444" y2="11167"/>
                        <a14:backgroundMark x1="44556" y1="11000" x2="44556" y2="11000"/>
                      </a14:backgroundRemoval>
                    </a14:imgEffect>
                  </a14:imgLayer>
                </a14:imgProps>
              </a:ext>
            </a:extLst>
          </a:blip>
          <a:srcRect l="21246" r="25230"/>
          <a:stretch/>
        </p:blipFill>
        <p:spPr>
          <a:xfrm>
            <a:off x="5844212" y="5133222"/>
            <a:ext cx="1016977" cy="1266699"/>
          </a:xfrm>
          <a:prstGeom prst="rect">
            <a:avLst/>
          </a:prstGeom>
        </p:spPr>
      </p:pic>
      <p:pic>
        <p:nvPicPr>
          <p:cNvPr id="12" name="Picture 11" descr="A picture containing black and white, art&#10;&#10;Description automatically generated with medium confidence">
            <a:extLst>
              <a:ext uri="{FF2B5EF4-FFF2-40B4-BE49-F238E27FC236}">
                <a16:creationId xmlns:a16="http://schemas.microsoft.com/office/drawing/2014/main" id="{D3C62CA3-8582-3C61-4873-833DF5C88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000" y1="11385" x2="32000" y2="11385"/>
                        <a14:foregroundMark x1="36444" y1="89846" x2="36444" y2="89846"/>
                        <a14:foregroundMark x1="56778" y1="89231" x2="56778" y2="8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6345" y="5296061"/>
            <a:ext cx="812546" cy="1173678"/>
          </a:xfrm>
          <a:prstGeom prst="rect">
            <a:avLst/>
          </a:prstGeom>
        </p:spPr>
      </p:pic>
      <p:pic>
        <p:nvPicPr>
          <p:cNvPr id="14" name="Picture 13" descr="A cartoon character holding a briefcase and a phone&#10;&#10;Description automatically generated with low confidence">
            <a:extLst>
              <a:ext uri="{FF2B5EF4-FFF2-40B4-BE49-F238E27FC236}">
                <a16:creationId xmlns:a16="http://schemas.microsoft.com/office/drawing/2014/main" id="{98D127B2-D408-BA28-5C15-37289965A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0805" y1="10185" x2="40805" y2="10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5017" y="5295174"/>
            <a:ext cx="807392" cy="12528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D68C7D-0504-CDD8-5CEF-8DC68D21BB9B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875930" y="1763986"/>
            <a:ext cx="2491356" cy="36333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D77DD7-0BA1-4795-7F9E-36F8DD25D7A1}"/>
              </a:ext>
            </a:extLst>
          </p:cNvPr>
          <p:cNvCxnSpPr>
            <a:cxnSpLocks/>
          </p:cNvCxnSpPr>
          <p:nvPr/>
        </p:nvCxnSpPr>
        <p:spPr>
          <a:xfrm flipH="1" flipV="1">
            <a:off x="5957697" y="2743340"/>
            <a:ext cx="490970" cy="238988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A1704E-CD27-9A0C-E9C3-F44C7C04C62C}"/>
              </a:ext>
            </a:extLst>
          </p:cNvPr>
          <p:cNvCxnSpPr>
            <a:cxnSpLocks/>
          </p:cNvCxnSpPr>
          <p:nvPr/>
        </p:nvCxnSpPr>
        <p:spPr>
          <a:xfrm flipH="1" flipV="1">
            <a:off x="7137069" y="2206664"/>
            <a:ext cx="3439854" cy="286975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2F388F-12C8-3997-AA48-300C5745EEC7}"/>
              </a:ext>
            </a:extLst>
          </p:cNvPr>
          <p:cNvSpPr txBox="1"/>
          <p:nvPr/>
        </p:nvSpPr>
        <p:spPr>
          <a:xfrm rot="18352837">
            <a:off x="2436052" y="358390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VHF,1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84E646-22F7-B29C-531C-1EFDC146E8C2}"/>
              </a:ext>
            </a:extLst>
          </p:cNvPr>
          <p:cNvSpPr txBox="1"/>
          <p:nvPr/>
        </p:nvSpPr>
        <p:spPr>
          <a:xfrm rot="4536043">
            <a:off x="6119726" y="382045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VHF,2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61F1FC-D08F-B35C-8C7F-1BCD6AAA9C9D}"/>
              </a:ext>
            </a:extLst>
          </p:cNvPr>
          <p:cNvSpPr txBox="1"/>
          <p:nvPr/>
        </p:nvSpPr>
        <p:spPr>
          <a:xfrm rot="2418027">
            <a:off x="8786238" y="3421209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VHF,N</a:t>
            </a:r>
            <a:endParaRPr lang="en-US" baseline="-25000" dirty="0"/>
          </a:p>
        </p:txBody>
      </p:sp>
      <p:pic>
        <p:nvPicPr>
          <p:cNvPr id="40" name="Picture 39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83C24FA8-5BFB-DA6D-896A-F1A6F57691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12233566">
            <a:off x="4046559" y="1804905"/>
            <a:ext cx="1377135" cy="960340"/>
          </a:xfrm>
          <a:prstGeom prst="rect">
            <a:avLst/>
          </a:prstGeom>
        </p:spPr>
      </p:pic>
      <p:pic>
        <p:nvPicPr>
          <p:cNvPr id="42" name="Picture 41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088D8FD1-B6B9-3CF1-BA6E-600DF0D8C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9590019">
            <a:off x="5877598" y="2437589"/>
            <a:ext cx="1377135" cy="960340"/>
          </a:xfrm>
          <a:prstGeom prst="rect">
            <a:avLst/>
          </a:prstGeom>
        </p:spPr>
      </p:pic>
      <p:pic>
        <p:nvPicPr>
          <p:cNvPr id="44" name="Picture 43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D7DE51BA-F05A-FD50-9694-CD02BEF773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8228823">
            <a:off x="7034922" y="1558406"/>
            <a:ext cx="1377135" cy="9603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D73C2E-D8AE-EDCE-E24E-5E313DD34C37}"/>
              </a:ext>
            </a:extLst>
          </p:cNvPr>
          <p:cNvSpPr txBox="1"/>
          <p:nvPr/>
        </p:nvSpPr>
        <p:spPr>
          <a:xfrm rot="1721437">
            <a:off x="4163752" y="2641687"/>
            <a:ext cx="6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UHF,1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A88709-AB65-359C-2555-9B71F695E2A7}"/>
              </a:ext>
            </a:extLst>
          </p:cNvPr>
          <p:cNvSpPr txBox="1"/>
          <p:nvPr/>
        </p:nvSpPr>
        <p:spPr>
          <a:xfrm rot="19792024">
            <a:off x="6802814" y="3076424"/>
            <a:ext cx="6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UHF,2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F77021-964E-E084-7F58-EB6DE59647BE}"/>
              </a:ext>
            </a:extLst>
          </p:cNvPr>
          <p:cNvSpPr txBox="1"/>
          <p:nvPr/>
        </p:nvSpPr>
        <p:spPr>
          <a:xfrm rot="19494295">
            <a:off x="7990099" y="2082710"/>
            <a:ext cx="64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UHF,N</a:t>
            </a:r>
            <a:endParaRPr lang="en-US" baseline="-25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6C2B96-AC55-94D7-43B3-6D79FD7B4FD3}"/>
              </a:ext>
            </a:extLst>
          </p:cNvPr>
          <p:cNvSpPr txBox="1"/>
          <p:nvPr/>
        </p:nvSpPr>
        <p:spPr>
          <a:xfrm>
            <a:off x="72219" y="1235024"/>
            <a:ext cx="345788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/>
              <a:t>Multiple (how many?) transponders on a single satellite</a:t>
            </a:r>
          </a:p>
          <a:p>
            <a:pPr marL="579438" lvl="1" indent="-122238">
              <a:buFont typeface="Arial" panose="020B0604020202020204" pitchFamily="34" charset="0"/>
              <a:buChar char="•"/>
            </a:pPr>
            <a:r>
              <a:rPr lang="en-US" dirty="0"/>
              <a:t>Up in VHF</a:t>
            </a:r>
          </a:p>
          <a:p>
            <a:pPr marL="579438" lvl="1" indent="-122238">
              <a:buFont typeface="Arial" panose="020B0604020202020204" pitchFamily="34" charset="0"/>
              <a:buChar char="•"/>
            </a:pPr>
            <a:r>
              <a:rPr lang="en-US" dirty="0"/>
              <a:t>Down in UHF </a:t>
            </a:r>
          </a:p>
        </p:txBody>
      </p:sp>
      <p:sp>
        <p:nvSpPr>
          <p:cNvPr id="50" name="Curved Down Arrow 49">
            <a:extLst>
              <a:ext uri="{FF2B5EF4-FFF2-40B4-BE49-F238E27FC236}">
                <a16:creationId xmlns:a16="http://schemas.microsoft.com/office/drawing/2014/main" id="{66DE5B50-B835-CBEE-8088-DC8ABC8D4263}"/>
              </a:ext>
            </a:extLst>
          </p:cNvPr>
          <p:cNvSpPr/>
          <p:nvPr/>
        </p:nvSpPr>
        <p:spPr>
          <a:xfrm rot="1551227">
            <a:off x="4383241" y="1432612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Down Arrow 50">
            <a:extLst>
              <a:ext uri="{FF2B5EF4-FFF2-40B4-BE49-F238E27FC236}">
                <a16:creationId xmlns:a16="http://schemas.microsoft.com/office/drawing/2014/main" id="{06B861C4-DA03-7C93-66F2-2707C0E2E1AC}"/>
              </a:ext>
            </a:extLst>
          </p:cNvPr>
          <p:cNvSpPr/>
          <p:nvPr/>
        </p:nvSpPr>
        <p:spPr>
          <a:xfrm rot="20681630">
            <a:off x="5828934" y="2228411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Down Arrow 52">
            <a:extLst>
              <a:ext uri="{FF2B5EF4-FFF2-40B4-BE49-F238E27FC236}">
                <a16:creationId xmlns:a16="http://schemas.microsoft.com/office/drawing/2014/main" id="{08D3E32B-4DFE-11A1-3A1F-DD4B43D0BDFD}"/>
              </a:ext>
            </a:extLst>
          </p:cNvPr>
          <p:cNvSpPr/>
          <p:nvPr/>
        </p:nvSpPr>
        <p:spPr>
          <a:xfrm rot="18648618">
            <a:off x="6804106" y="1595300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28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7A09-6FC1-FE49-2E1D-9606FB19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A5C2-801B-D7A3-866D-1961FF01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786984"/>
            <a:ext cx="11792504" cy="5389979"/>
          </a:xfrm>
        </p:spPr>
        <p:txBody>
          <a:bodyPr/>
          <a:lstStyle/>
          <a:p>
            <a:r>
              <a:rPr lang="en-US" dirty="0"/>
              <a:t>Main mission:</a:t>
            </a:r>
          </a:p>
          <a:p>
            <a:pPr lvl="1"/>
            <a:r>
              <a:rPr lang="en-US" dirty="0"/>
              <a:t>Receive TBD number of VHF signals from aperture</a:t>
            </a:r>
          </a:p>
          <a:p>
            <a:pPr lvl="1"/>
            <a:r>
              <a:rPr lang="en-US" dirty="0"/>
              <a:t>Amplify/filter/condition incoming signals for processing</a:t>
            </a:r>
          </a:p>
          <a:p>
            <a:pPr lvl="1"/>
            <a:r>
              <a:rPr lang="en-US" dirty="0"/>
              <a:t>Process signals </a:t>
            </a:r>
          </a:p>
          <a:p>
            <a:pPr lvl="1"/>
            <a:r>
              <a:rPr lang="en-US" dirty="0"/>
              <a:t>Filter/condition/amplify outgoing signal</a:t>
            </a:r>
          </a:p>
          <a:p>
            <a:pPr lvl="1"/>
            <a:r>
              <a:rPr lang="en-US" dirty="0"/>
              <a:t>Transmit UHF signals to aperture</a:t>
            </a:r>
          </a:p>
          <a:p>
            <a:r>
              <a:rPr lang="en-US" dirty="0"/>
              <a:t>Other Use Cases:</a:t>
            </a:r>
          </a:p>
          <a:p>
            <a:pPr lvl="1"/>
            <a:r>
              <a:rPr lang="en-US" dirty="0"/>
              <a:t>SOH, failure recovery</a:t>
            </a:r>
          </a:p>
          <a:p>
            <a:pPr lvl="1"/>
            <a:r>
              <a:rPr lang="en-US" dirty="0"/>
              <a:t>Store and forward?</a:t>
            </a:r>
          </a:p>
          <a:p>
            <a:pPr lvl="1"/>
            <a:r>
              <a:rPr lang="en-US" dirty="0"/>
              <a:t>Software updates</a:t>
            </a:r>
          </a:p>
          <a:p>
            <a:pPr lvl="1"/>
            <a:r>
              <a:rPr lang="en-US" dirty="0"/>
              <a:t>Different/new/etc. modes</a:t>
            </a:r>
          </a:p>
        </p:txBody>
      </p:sp>
    </p:spTree>
    <p:extLst>
      <p:ext uri="{BB962C8B-B14F-4D97-AF65-F5344CB8AC3E}">
        <p14:creationId xmlns:p14="http://schemas.microsoft.com/office/powerpoint/2010/main" val="226614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450489-5886-B723-307A-10CE159C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69790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2DB1-67EE-870E-19CF-6E3D5D9B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Block Diagram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AFFAD70-F755-FEB1-21F1-F9BDA6C654B1}"/>
              </a:ext>
            </a:extLst>
          </p:cNvPr>
          <p:cNvSpPr/>
          <p:nvPr/>
        </p:nvSpPr>
        <p:spPr>
          <a:xfrm rot="10800000">
            <a:off x="1276171" y="1353975"/>
            <a:ext cx="829736" cy="350345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80E1F82-D90F-6202-2150-58D0A68DAF20}"/>
              </a:ext>
            </a:extLst>
          </p:cNvPr>
          <p:cNvSpPr/>
          <p:nvPr/>
        </p:nvSpPr>
        <p:spPr>
          <a:xfrm rot="10800000">
            <a:off x="1286930" y="2069079"/>
            <a:ext cx="829735" cy="73856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5B229-572D-BE4D-5FAD-646273B3ED3F}"/>
              </a:ext>
            </a:extLst>
          </p:cNvPr>
          <p:cNvSpPr/>
          <p:nvPr/>
        </p:nvSpPr>
        <p:spPr>
          <a:xfrm>
            <a:off x="931330" y="3279887"/>
            <a:ext cx="1540934" cy="77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</a:p>
          <a:p>
            <a:pPr algn="ctr"/>
            <a:r>
              <a:rPr lang="en-US" dirty="0"/>
              <a:t>Converter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1EFE57-C090-F4A7-BAFD-527F65146637}"/>
              </a:ext>
            </a:extLst>
          </p:cNvPr>
          <p:cNvSpPr/>
          <p:nvPr/>
        </p:nvSpPr>
        <p:spPr>
          <a:xfrm>
            <a:off x="2472264" y="4541421"/>
            <a:ext cx="753537" cy="77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441DD-246D-F17F-C157-2789D5FCBEFC}"/>
              </a:ext>
            </a:extLst>
          </p:cNvPr>
          <p:cNvSpPr/>
          <p:nvPr/>
        </p:nvSpPr>
        <p:spPr>
          <a:xfrm>
            <a:off x="3936997" y="4295887"/>
            <a:ext cx="2887138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</a:t>
            </a:r>
          </a:p>
          <a:p>
            <a:pPr algn="ctr"/>
            <a:r>
              <a:rPr lang="en-US" dirty="0"/>
              <a:t>Processor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8B0D9-C4E5-88B5-9C4E-4D6C411FF5BA}"/>
              </a:ext>
            </a:extLst>
          </p:cNvPr>
          <p:cNvSpPr/>
          <p:nvPr/>
        </p:nvSpPr>
        <p:spPr>
          <a:xfrm>
            <a:off x="7535331" y="4541421"/>
            <a:ext cx="753537" cy="77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33E9C-8265-70BB-973E-8191E13D55FD}"/>
              </a:ext>
            </a:extLst>
          </p:cNvPr>
          <p:cNvSpPr/>
          <p:nvPr/>
        </p:nvSpPr>
        <p:spPr>
          <a:xfrm>
            <a:off x="8288868" y="3279887"/>
            <a:ext cx="1540934" cy="77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</a:t>
            </a:r>
          </a:p>
          <a:p>
            <a:pPr algn="ctr"/>
            <a:r>
              <a:rPr lang="en-US" dirty="0"/>
              <a:t>Converter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D874DF2E-A13B-F5EA-EB58-3213A578EBF0}"/>
              </a:ext>
            </a:extLst>
          </p:cNvPr>
          <p:cNvSpPr/>
          <p:nvPr/>
        </p:nvSpPr>
        <p:spPr>
          <a:xfrm>
            <a:off x="8644467" y="2069079"/>
            <a:ext cx="829735" cy="73856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836989-21F2-361B-58D2-5BB8EEA53BF6}"/>
              </a:ext>
            </a:extLst>
          </p:cNvPr>
          <p:cNvCxnSpPr>
            <a:cxnSpLocks/>
            <a:stCxn id="4" idx="0"/>
            <a:endCxn id="4" idx="3"/>
          </p:cNvCxnSpPr>
          <p:nvPr/>
        </p:nvCxnSpPr>
        <p:spPr>
          <a:xfrm flipV="1">
            <a:off x="1691039" y="1353975"/>
            <a:ext cx="0" cy="3503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0857E5A0-E459-1C2C-3673-92C5C26BACE7}"/>
              </a:ext>
            </a:extLst>
          </p:cNvPr>
          <p:cNvSpPr/>
          <p:nvPr/>
        </p:nvSpPr>
        <p:spPr>
          <a:xfrm rot="10800000">
            <a:off x="8644466" y="1353975"/>
            <a:ext cx="829736" cy="350345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0B7DC9-EF97-F9FF-4C4C-B6FDF1A99B1F}"/>
              </a:ext>
            </a:extLst>
          </p:cNvPr>
          <p:cNvCxnSpPr>
            <a:cxnSpLocks/>
          </p:cNvCxnSpPr>
          <p:nvPr/>
        </p:nvCxnSpPr>
        <p:spPr>
          <a:xfrm flipV="1">
            <a:off x="9059334" y="1353974"/>
            <a:ext cx="0" cy="3503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A2F1B2E-CF07-5929-BBBC-C77AF76AF683}"/>
              </a:ext>
            </a:extLst>
          </p:cNvPr>
          <p:cNvCxnSpPr>
            <a:cxnSpLocks/>
            <a:stCxn id="4" idx="0"/>
            <a:endCxn id="5" idx="3"/>
          </p:cNvCxnSpPr>
          <p:nvPr/>
        </p:nvCxnSpPr>
        <p:spPr>
          <a:xfrm rot="16200000" flipH="1">
            <a:off x="1514039" y="1881320"/>
            <a:ext cx="364759" cy="1075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A0BC515-46F4-50DB-F694-7F23CA604088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>
            <a:off x="1465677" y="3043767"/>
            <a:ext cx="472240" cy="1270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D0BA431-C4AE-27FB-B7A6-749120361B73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1648880" y="4103270"/>
            <a:ext cx="876301" cy="77046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F657446-B7EC-14E0-D857-F2B09A85DFB2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225801" y="4926654"/>
            <a:ext cx="711196" cy="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1FC927B-2E9E-BD6F-A923-90F5615041B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824135" y="4926654"/>
            <a:ext cx="711196" cy="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FC7BBA2-8138-9597-DD9F-6830FA583C2B}"/>
              </a:ext>
            </a:extLst>
          </p:cNvPr>
          <p:cNvCxnSpPr>
            <a:stCxn id="9" idx="3"/>
            <a:endCxn id="10" idx="2"/>
          </p:cNvCxnSpPr>
          <p:nvPr/>
        </p:nvCxnSpPr>
        <p:spPr>
          <a:xfrm flipV="1">
            <a:off x="8288868" y="4050354"/>
            <a:ext cx="770467" cy="87630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BB4A1A3-446B-322A-27BE-09DDD7BFB696}"/>
              </a:ext>
            </a:extLst>
          </p:cNvPr>
          <p:cNvCxnSpPr>
            <a:stCxn id="10" idx="0"/>
            <a:endCxn id="11" idx="3"/>
          </p:cNvCxnSpPr>
          <p:nvPr/>
        </p:nvCxnSpPr>
        <p:spPr>
          <a:xfrm rot="5400000" flipH="1" flipV="1">
            <a:off x="8823215" y="3043767"/>
            <a:ext cx="472240" cy="1270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1BDE0C9-02D2-C70B-8D0C-A9BACED94C78}"/>
              </a:ext>
            </a:extLst>
          </p:cNvPr>
          <p:cNvCxnSpPr>
            <a:stCxn id="11" idx="0"/>
            <a:endCxn id="16" idx="0"/>
          </p:cNvCxnSpPr>
          <p:nvPr/>
        </p:nvCxnSpPr>
        <p:spPr>
          <a:xfrm rot="16200000" flipV="1">
            <a:off x="8876956" y="1886699"/>
            <a:ext cx="364759" cy="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5F6FA74-6C32-0B28-370F-8C0DE822A574}"/>
              </a:ext>
            </a:extLst>
          </p:cNvPr>
          <p:cNvSpPr txBox="1"/>
          <p:nvPr/>
        </p:nvSpPr>
        <p:spPr>
          <a:xfrm>
            <a:off x="2259106" y="11187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144-146 MHz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981A84-C4E7-CEF5-B9F6-B522F25D27BD}"/>
              </a:ext>
            </a:extLst>
          </p:cNvPr>
          <p:cNvSpPr txBox="1"/>
          <p:nvPr/>
        </p:nvSpPr>
        <p:spPr>
          <a:xfrm>
            <a:off x="1961474" y="23391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D8406-3BDA-6592-E7E7-2FE6BAC4A12B}"/>
              </a:ext>
            </a:extLst>
          </p:cNvPr>
          <p:cNvSpPr txBox="1"/>
          <p:nvPr/>
        </p:nvSpPr>
        <p:spPr>
          <a:xfrm>
            <a:off x="9474202" y="2403587"/>
            <a:ext cx="41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0C26F-EFEB-B331-6F68-9F549E38A96D}"/>
              </a:ext>
            </a:extLst>
          </p:cNvPr>
          <p:cNvSpPr txBox="1"/>
          <p:nvPr/>
        </p:nvSpPr>
        <p:spPr>
          <a:xfrm>
            <a:off x="9462047" y="122300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420-450 MHz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0016538-5EC2-2851-1DAA-7487D03BCB54}"/>
              </a:ext>
            </a:extLst>
          </p:cNvPr>
          <p:cNvSpPr/>
          <p:nvPr/>
        </p:nvSpPr>
        <p:spPr>
          <a:xfrm>
            <a:off x="473336" y="1882588"/>
            <a:ext cx="10198250" cy="4044876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7CFFB6-9CC0-E3DA-FA59-E4C41220BFC8}"/>
              </a:ext>
            </a:extLst>
          </p:cNvPr>
          <p:cNvSpPr txBox="1"/>
          <p:nvPr/>
        </p:nvSpPr>
        <p:spPr>
          <a:xfrm>
            <a:off x="8288868" y="5865920"/>
            <a:ext cx="18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Interest</a:t>
            </a:r>
          </a:p>
        </p:txBody>
      </p:sp>
    </p:spTree>
    <p:extLst>
      <p:ext uri="{BB962C8B-B14F-4D97-AF65-F5344CB8AC3E}">
        <p14:creationId xmlns:p14="http://schemas.microsoft.com/office/powerpoint/2010/main" val="265821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19005</TotalTime>
  <Words>862</Words>
  <Application>Microsoft Macintosh PowerPoint</Application>
  <PresentationFormat>Widescreen</PresentationFormat>
  <Paragraphs>250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Cross Band Transponder (XBT) or  Multi-Channel FM Transponder</vt:lpstr>
      <vt:lpstr>Review Objectives</vt:lpstr>
      <vt:lpstr>High Level Needs (from Jonathan’s email)</vt:lpstr>
      <vt:lpstr>Goals</vt:lpstr>
      <vt:lpstr>Concept of Operations (CONOPS)</vt:lpstr>
      <vt:lpstr>OV-1</vt:lpstr>
      <vt:lpstr>CONOPS</vt:lpstr>
      <vt:lpstr>Architecture</vt:lpstr>
      <vt:lpstr>High-Level Block Diagram</vt:lpstr>
      <vt:lpstr>Context Diagram</vt:lpstr>
      <vt:lpstr>PowerPoint Presentation</vt:lpstr>
      <vt:lpstr>RFIC</vt:lpstr>
      <vt:lpstr>Processor</vt:lpstr>
      <vt:lpstr>Processor Exploration – scratch the ASCENT itch</vt:lpstr>
      <vt:lpstr>Processor Option (1 of n)</vt:lpstr>
      <vt:lpstr>Processor Option (2 of n)</vt:lpstr>
      <vt:lpstr>Power Amplifier (PA)</vt:lpstr>
      <vt:lpstr>Other Potential Components to Explore</vt:lpstr>
      <vt:lpstr>Prototyping</vt:lpstr>
      <vt:lpstr>Early Prototyping Ideas</vt:lpstr>
      <vt:lpstr>Acronyms</vt:lpstr>
      <vt:lpstr>Backup</vt:lpstr>
      <vt:lpstr>Assumptions</vt:lpstr>
      <vt:lpstr>High-Level Questions</vt:lpstr>
      <vt:lpstr>Requirements(-ish)</vt:lpstr>
      <vt:lpstr>Design-y Questions</vt:lpstr>
      <vt:lpstr>SDR</vt:lpstr>
      <vt:lpstr>SDR</vt:lpstr>
      <vt:lpstr>SDR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 Cross Band Repeater</dc:title>
  <dc:creator>Andrew Robinson</dc:creator>
  <cp:lastModifiedBy>Andrew Robinson</cp:lastModifiedBy>
  <cp:revision>19</cp:revision>
  <dcterms:created xsi:type="dcterms:W3CDTF">2023-05-04T00:55:13Z</dcterms:created>
  <dcterms:modified xsi:type="dcterms:W3CDTF">2024-04-30T02:04:24Z</dcterms:modified>
</cp:coreProperties>
</file>